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63" r:id="rId4"/>
    <p:sldId id="262" r:id="rId5"/>
    <p:sldId id="261" r:id="rId6"/>
    <p:sldId id="269" r:id="rId7"/>
    <p:sldId id="270" r:id="rId8"/>
    <p:sldId id="271" r:id="rId9"/>
    <p:sldId id="260" r:id="rId10"/>
    <p:sldId id="259" r:id="rId11"/>
    <p:sldId id="258" r:id="rId12"/>
    <p:sldId id="268" r:id="rId13"/>
    <p:sldId id="267" r:id="rId14"/>
    <p:sldId id="266" r:id="rId15"/>
    <p:sldId id="265" r:id="rId16"/>
    <p:sldId id="264"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84" y="5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02C6A6-5F03-4827-AF2B-3984B93E7AED}" type="datetimeFigureOut">
              <a:rPr lang="ru-RU" smtClean="0"/>
              <a:t>07.09.2024</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67D85E-570B-4CCE-BAB0-2B8FC97C6EDE}" type="slidenum">
              <a:rPr lang="ru-RU" smtClean="0"/>
              <a:t>‹#›</a:t>
            </a:fld>
            <a:endParaRPr lang="ru-RU"/>
          </a:p>
        </p:txBody>
      </p:sp>
    </p:spTree>
    <p:extLst>
      <p:ext uri="{BB962C8B-B14F-4D97-AF65-F5344CB8AC3E}">
        <p14:creationId xmlns:p14="http://schemas.microsoft.com/office/powerpoint/2010/main" val="892851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767D85E-570B-4CCE-BAB0-2B8FC97C6EDE}" type="slidenum">
              <a:rPr lang="ru-RU" smtClean="0"/>
              <a:t>9</a:t>
            </a:fld>
            <a:endParaRPr lang="ru-RU"/>
          </a:p>
        </p:txBody>
      </p:sp>
    </p:spTree>
    <p:extLst>
      <p:ext uri="{BB962C8B-B14F-4D97-AF65-F5344CB8AC3E}">
        <p14:creationId xmlns:p14="http://schemas.microsoft.com/office/powerpoint/2010/main" val="1410279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1" i="1" kern="1200" dirty="0" smtClean="0">
                <a:solidFill>
                  <a:schemeClr val="tx1"/>
                </a:solidFill>
                <a:effectLst/>
                <a:latin typeface="+mn-lt"/>
                <a:ea typeface="+mn-ea"/>
                <a:cs typeface="+mn-cs"/>
              </a:rPr>
              <a:t>По данным Международного энергетического агентства, Казахстан по разведанным запасам нефти занимает 10-е место (39,8 млрд. </a:t>
            </a:r>
            <a:r>
              <a:rPr lang="ru-RU" sz="1200" b="0" i="0" kern="1200" dirty="0" smtClean="0">
                <a:solidFill>
                  <a:schemeClr val="tx1"/>
                </a:solidFill>
                <a:effectLst/>
                <a:latin typeface="+mn-lt"/>
                <a:ea typeface="+mn-ea"/>
                <a:cs typeface="+mn-cs"/>
              </a:rPr>
              <a:t>баррелей), по уровню нефтедобычи – 17-е, по объему разведанных запасов газа и газового конденсата – 15-е </a:t>
            </a:r>
            <a:r>
              <a:rPr lang="ru-RU" sz="1200" b="1" i="1" kern="1200" dirty="0" smtClean="0">
                <a:solidFill>
                  <a:schemeClr val="tx1"/>
                </a:solidFill>
                <a:effectLst/>
                <a:latin typeface="+mn-lt"/>
                <a:ea typeface="+mn-ea"/>
                <a:cs typeface="+mn-cs"/>
              </a:rPr>
              <a:t>место в мире (3 трлн. </a:t>
            </a:r>
            <a:r>
              <a:rPr lang="ru-RU" sz="1200" b="0" i="0" kern="1200" dirty="0" smtClean="0">
                <a:solidFill>
                  <a:schemeClr val="tx1"/>
                </a:solidFill>
                <a:effectLst/>
                <a:latin typeface="+mn-lt"/>
                <a:ea typeface="+mn-ea"/>
                <a:cs typeface="+mn-cs"/>
              </a:rPr>
              <a:t>куб. м), по запасам энергетического угля (34 млрд. т) и объему добычи – 9-е место в мире [4; 182</a:t>
            </a:r>
            <a:endParaRPr lang="ru-RU" dirty="0"/>
          </a:p>
        </p:txBody>
      </p:sp>
      <p:sp>
        <p:nvSpPr>
          <p:cNvPr id="4" name="Номер слайда 3"/>
          <p:cNvSpPr>
            <a:spLocks noGrp="1"/>
          </p:cNvSpPr>
          <p:nvPr>
            <p:ph type="sldNum" sz="quarter" idx="10"/>
          </p:nvPr>
        </p:nvSpPr>
        <p:spPr/>
        <p:txBody>
          <a:bodyPr/>
          <a:lstStyle/>
          <a:p>
            <a:fld id="{0767D85E-570B-4CCE-BAB0-2B8FC97C6EDE}" type="slidenum">
              <a:rPr lang="ru-RU" smtClean="0"/>
              <a:t>10</a:t>
            </a:fld>
            <a:endParaRPr lang="ru-RU"/>
          </a:p>
        </p:txBody>
      </p:sp>
    </p:spTree>
    <p:extLst>
      <p:ext uri="{BB962C8B-B14F-4D97-AF65-F5344CB8AC3E}">
        <p14:creationId xmlns:p14="http://schemas.microsoft.com/office/powerpoint/2010/main" val="1214445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kk-KZ" dirty="0" smtClean="0"/>
              <a:t>7 </a:t>
            </a:r>
            <a:r>
              <a:rPr lang="ru-RU"/>
              <a:t>Государственное управление энергетической безопасностью</a:t>
            </a:r>
            <a:endParaRPr lang="ru-RU" dirty="0"/>
          </a:p>
        </p:txBody>
      </p:sp>
      <p:sp>
        <p:nvSpPr>
          <p:cNvPr id="3" name="Подзаголовок 2"/>
          <p:cNvSpPr>
            <a:spLocks noGrp="1"/>
          </p:cNvSpPr>
          <p:nvPr>
            <p:ph type="subTitle" idx="1"/>
          </p:nvPr>
        </p:nvSpPr>
        <p:spPr>
          <a:xfrm>
            <a:off x="1071538" y="3886200"/>
            <a:ext cx="7500990" cy="1752600"/>
          </a:xfrm>
        </p:spPr>
        <p:txBody>
          <a:bodyPr/>
          <a:lstStyle/>
          <a:p>
            <a:pPr marL="457200" indent="-457200" algn="l">
              <a:buFont typeface="+mj-lt"/>
              <a:buAutoNum type="arabicPeriod"/>
            </a:pPr>
            <a:r>
              <a:rPr lang="ru-RU" sz="2000" dirty="0" smtClean="0">
                <a:solidFill>
                  <a:schemeClr val="tx1"/>
                </a:solidFill>
                <a:latin typeface="Times New Roman" pitchFamily="18" charset="0"/>
                <a:cs typeface="Times New Roman" pitchFamily="18" charset="0"/>
              </a:rPr>
              <a:t>Сущность  и  значение  системы  управления  энергетической </a:t>
            </a:r>
          </a:p>
          <a:p>
            <a:pPr marL="457200" indent="-457200" algn="l"/>
            <a:r>
              <a:rPr lang="ru-RU" sz="2000" dirty="0" smtClean="0">
                <a:solidFill>
                  <a:schemeClr val="tx1"/>
                </a:solidFill>
                <a:latin typeface="Times New Roman" pitchFamily="18" charset="0"/>
                <a:cs typeface="Times New Roman" pitchFamily="18" charset="0"/>
              </a:rPr>
              <a:t>        безопасностью</a:t>
            </a:r>
          </a:p>
          <a:p>
            <a:pPr marL="457200" indent="-457200" algn="l"/>
            <a:r>
              <a:rPr lang="ru-RU" sz="2000" dirty="0" smtClean="0">
                <a:solidFill>
                  <a:schemeClr val="tx1"/>
                </a:solidFill>
                <a:latin typeface="Times New Roman" pitchFamily="18" charset="0"/>
                <a:cs typeface="Times New Roman" pitchFamily="18" charset="0"/>
              </a:rPr>
              <a:t>2.     Роль топливно-энергетического комплекса в обеспечении </a:t>
            </a:r>
          </a:p>
          <a:p>
            <a:pPr marL="457200" indent="-457200" algn="l"/>
            <a:r>
              <a:rPr lang="ru-RU" sz="2000" dirty="0" smtClean="0">
                <a:solidFill>
                  <a:schemeClr val="tx1"/>
                </a:solidFill>
                <a:latin typeface="Times New Roman" pitchFamily="18" charset="0"/>
                <a:cs typeface="Times New Roman" pitchFamily="18" charset="0"/>
              </a:rPr>
              <a:t>        энергетической безопасности Казахстана</a:t>
            </a:r>
            <a:endParaRPr lang="ru-RU" sz="2000"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71400"/>
            <a:ext cx="8572560" cy="6463308"/>
          </a:xfrm>
          <a:prstGeom prst="rect">
            <a:avLst/>
          </a:prstGeom>
        </p:spPr>
        <p:txBody>
          <a:bodyPr wrap="square">
            <a:spAutoFit/>
          </a:bodyPr>
          <a:lstStyle/>
          <a:p>
            <a:r>
              <a:rPr lang="ru-RU" dirty="0" smtClean="0"/>
              <a:t>Энергетическая безопасность:</a:t>
            </a:r>
          </a:p>
          <a:p>
            <a:r>
              <a:rPr lang="ru-RU" dirty="0" smtClean="0"/>
              <a:t>1)  является  неотъемлемой  частью  экономической  безопасности,  а  также </a:t>
            </a:r>
          </a:p>
          <a:p>
            <a:r>
              <a:rPr lang="ru-RU" dirty="0" smtClean="0"/>
              <a:t>всей системы национальной безопасности. Поэтому государство осуществляет </a:t>
            </a:r>
          </a:p>
          <a:p>
            <a:r>
              <a:rPr lang="ru-RU" dirty="0" smtClean="0"/>
              <a:t>тактические  и  стратегические  меры  воздействия  на  энергетическую </a:t>
            </a:r>
          </a:p>
          <a:p>
            <a:r>
              <a:rPr lang="ru-RU" dirty="0" smtClean="0"/>
              <a:t>безопасность  с  помощью  экономических,  организационных  и  правовых </a:t>
            </a:r>
          </a:p>
          <a:p>
            <a:r>
              <a:rPr lang="ru-RU" dirty="0" smtClean="0"/>
              <a:t>механизмов  и  их  инструментов  (инвестиционные,  налоговые,  ценовые, </a:t>
            </a:r>
          </a:p>
          <a:p>
            <a:r>
              <a:rPr lang="ru-RU" dirty="0" smtClean="0"/>
              <a:t>лицензионные, денежно-кредитные, нормативно-правовые и другие).</a:t>
            </a:r>
          </a:p>
          <a:p>
            <a:r>
              <a:rPr lang="ru-RU" dirty="0" smtClean="0"/>
              <a:t>2) зависит прежде всего от степени обеспеченности стран энергетическими </a:t>
            </a:r>
          </a:p>
          <a:p>
            <a:r>
              <a:rPr lang="ru-RU" dirty="0" smtClean="0"/>
              <a:t>ресурсами.  Поэтому  ключевую  роль  в  энергетических  отношениях  отводят </a:t>
            </a:r>
          </a:p>
          <a:p>
            <a:r>
              <a:rPr lang="ru-RU" dirty="0" smtClean="0"/>
              <a:t>интересам  государств,  стремящихся  обеспечить  максимальный  доступ  к </a:t>
            </a:r>
          </a:p>
          <a:p>
            <a:r>
              <a:rPr lang="ru-RU" dirty="0" smtClean="0"/>
              <a:t>энергоресурсам,  или  максимально  выгодные  условия  реализации  своих </a:t>
            </a:r>
          </a:p>
          <a:p>
            <a:r>
              <a:rPr lang="ru-RU" dirty="0" smtClean="0"/>
              <a:t>энергоресурсов на мировых рынках;</a:t>
            </a:r>
          </a:p>
          <a:p>
            <a:r>
              <a:rPr lang="ru-RU" dirty="0" smtClean="0"/>
              <a:t>3)  определяется  как  состояние  защищенности  того  или  иного  объекта  от </a:t>
            </a:r>
          </a:p>
          <a:p>
            <a:r>
              <a:rPr lang="ru-RU" dirty="0" smtClean="0"/>
              <a:t>внутренних  и  внешних  угроз,  при  котором  государство  способно  обеспечить </a:t>
            </a:r>
          </a:p>
          <a:p>
            <a:r>
              <a:rPr lang="ru-RU" dirty="0" smtClean="0"/>
              <a:t>энергетическую  независимость  и  устойчивое  развитие  для  удовлетворения </a:t>
            </a:r>
          </a:p>
          <a:p>
            <a:r>
              <a:rPr lang="ru-RU" dirty="0" smtClean="0"/>
              <a:t>потребностей общества и государства в энергоресурсах;</a:t>
            </a:r>
          </a:p>
          <a:p>
            <a:r>
              <a:rPr lang="ru-RU" dirty="0" smtClean="0"/>
              <a:t>4)  предполагает  обеспечение  устойчивого  функционирования  топливно-энергетического  комплекса.  Нанесение  урона  объектам  ТЭК  (атомные  и </a:t>
            </a:r>
          </a:p>
          <a:p>
            <a:r>
              <a:rPr lang="ru-RU" dirty="0" smtClean="0"/>
              <a:t>гидроэлектростанции, нефтяные платформы, </a:t>
            </a:r>
            <a:r>
              <a:rPr lang="ru-RU" dirty="0" err="1" smtClean="0"/>
              <a:t>газо</a:t>
            </a:r>
            <a:r>
              <a:rPr lang="ru-RU" dirty="0" smtClean="0"/>
              <a:t>-  и нефтепроводы, хранилища </a:t>
            </a:r>
          </a:p>
          <a:p>
            <a:r>
              <a:rPr lang="ru-RU" dirty="0" smtClean="0"/>
              <a:t>углеводородов,  линии  электропередачи  и  другие)  может  привести  к </a:t>
            </a:r>
          </a:p>
          <a:p>
            <a:r>
              <a:rPr lang="ru-RU" dirty="0" smtClean="0"/>
              <a:t>возникновению  чрезвычайных  ситуаций  и  существенным  потерям  для </a:t>
            </a:r>
          </a:p>
          <a:p>
            <a:r>
              <a:rPr lang="ru-RU" dirty="0" smtClean="0"/>
              <a:t>национальной экономики.</a:t>
            </a:r>
          </a:p>
          <a:p>
            <a:r>
              <a:rPr lang="ru-RU" b="1" dirty="0"/>
              <a:t>Закон Республики Казахстан О национальной безопасности Республики </a:t>
            </a:r>
            <a:r>
              <a:rPr lang="ru-RU" b="1" dirty="0" smtClean="0"/>
              <a:t>Казахстан</a:t>
            </a:r>
            <a:endParaRPr lang="ru-RU"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0" y="2967335"/>
            <a:ext cx="4572000" cy="1200329"/>
          </a:xfrm>
          <a:prstGeom prst="rect">
            <a:avLst/>
          </a:prstGeom>
        </p:spPr>
        <p:txBody>
          <a:bodyPr>
            <a:spAutoFit/>
          </a:bodyPr>
          <a:lstStyle/>
          <a:p>
            <a:r>
              <a:rPr lang="ru-RU" dirty="0">
                <a:solidFill>
                  <a:srgbClr val="212529"/>
                </a:solidFill>
                <a:latin typeface="system-ui"/>
              </a:rPr>
              <a:t>Энергетическая безопасность Казахстана как фактор устойчивого </a:t>
            </a:r>
            <a:r>
              <a:rPr lang="ru-RU" dirty="0" smtClean="0">
                <a:solidFill>
                  <a:srgbClr val="212529"/>
                </a:solidFill>
                <a:latin typeface="system-ui"/>
              </a:rPr>
              <a:t>развития // </a:t>
            </a:r>
            <a:r>
              <a:rPr lang="en-US">
                <a:solidFill>
                  <a:srgbClr val="212529"/>
                </a:solidFill>
                <a:latin typeface="system-ui"/>
              </a:rPr>
              <a:t>https://articlekz.com/article/7883</a:t>
            </a:r>
            <a:endParaRPr lang="ru-RU" b="0" i="0">
              <a:solidFill>
                <a:srgbClr val="212529"/>
              </a:solidFill>
              <a:effectLst/>
              <a:latin typeface="system-u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0" y="-79653"/>
            <a:ext cx="4572000" cy="7017306"/>
          </a:xfrm>
          <a:prstGeom prst="rect">
            <a:avLst/>
          </a:prstGeom>
        </p:spPr>
        <p:txBody>
          <a:bodyPr>
            <a:spAutoFit/>
          </a:bodyPr>
          <a:lstStyle/>
          <a:p>
            <a:r>
              <a:rPr lang="ru-RU" dirty="0">
                <a:latin typeface="Times New Roman" pitchFamily="18" charset="0"/>
                <a:cs typeface="Times New Roman" pitchFamily="18" charset="0"/>
              </a:rPr>
              <a:t> </a:t>
            </a:r>
            <a:r>
              <a:rPr lang="ru-RU" b="1" i="1" dirty="0"/>
              <a:t>По данным Международного энергетического агентства, Казахстан по разведанным запасам нефти занимает 10-е место (39,8 млрд. </a:t>
            </a:r>
            <a:r>
              <a:rPr lang="ru-RU" dirty="0"/>
              <a:t>баррелей), по уровню нефтедобычи – 17-е, по объему разведанных запасов газа и газового конденсата – 15-е </a:t>
            </a:r>
            <a:r>
              <a:rPr lang="ru-RU" b="1" i="1" dirty="0"/>
              <a:t>место в мире (3 трлн. </a:t>
            </a:r>
            <a:r>
              <a:rPr lang="ru-RU" dirty="0"/>
              <a:t>куб. м), по запасам энергетического угля (34 млрд. т) и объему добычи – 9-е место в мире [4; 182</a:t>
            </a:r>
          </a:p>
          <a:p>
            <a:r>
              <a:rPr lang="ru-RU" b="1" i="1" dirty="0"/>
              <a:t>Природный газ является важным фактором формирования энергетического рынка РК. </a:t>
            </a:r>
            <a:r>
              <a:rPr lang="ru-RU" dirty="0"/>
              <a:t>Его разведанные запасы составляют </a:t>
            </a:r>
            <a:r>
              <a:rPr lang="ru-RU" b="1" i="1" dirty="0"/>
              <a:t>3 трлн. </a:t>
            </a:r>
            <a:r>
              <a:rPr lang="ru-RU" dirty="0"/>
              <a:t>М. и занимает 15 место  в мире, а потенциальные ресурсы природного газа в РК оцениваются в 10 трлн. 3 м , 90,2% из которых связаны с </a:t>
            </a:r>
            <a:r>
              <a:rPr lang="ru-RU" b="1" i="1" dirty="0"/>
              <a:t>Прикаспийской впадиной. </a:t>
            </a:r>
            <a:r>
              <a:rPr lang="ru-RU" dirty="0"/>
              <a:t>Учтенные запасы газа промышленных категорий А+В+С 1 , сосредоточенные в 94 месторождениях, 3 </a:t>
            </a:r>
            <a:r>
              <a:rPr lang="ru-RU" b="1" i="1" dirty="0"/>
              <a:t>составили 1850,7 млрд. </a:t>
            </a:r>
            <a:r>
              <a:rPr lang="ru-RU" dirty="0"/>
              <a:t>м . Запасы конденсата учтены на 42 месторождениях, где остаточные запасы категорий А+В+С 1 составляют 688,08 </a:t>
            </a:r>
            <a:r>
              <a:rPr lang="ru-RU" dirty="0" err="1"/>
              <a:t>млн.т</a:t>
            </a:r>
            <a:r>
              <a:rPr lang="ru-RU" dirty="0"/>
              <a:t> [10; 100].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0"/>
            <a:ext cx="8715436" cy="7314046"/>
          </a:xfrm>
          <a:prstGeom prst="rect">
            <a:avLst/>
          </a:prstGeom>
        </p:spPr>
        <p:txBody>
          <a:bodyPr wrap="square">
            <a:spAutoFit/>
          </a:bodyPr>
          <a:lstStyle/>
          <a:p>
            <a:r>
              <a:rPr lang="ru-RU" sz="2000" dirty="0" smtClean="0">
                <a:latin typeface="Times New Roman" pitchFamily="18" charset="0"/>
                <a:cs typeface="Times New Roman" pitchFamily="18" charset="0"/>
              </a:rPr>
              <a:t>     В современных условиях энергетическая безопасность становится одним из условий  устойчивости  системы  экономических,  социальных  и  экологических параметров, определяющих качество жизни населения и являющихся по своей сути  показателем  эффективности  государственного  управления.  Сложность  и многомерность  понятия  «энергетическая  безопасность»  находит  проявление  в его трактовках. </a:t>
            </a:r>
          </a:p>
          <a:p>
            <a:r>
              <a:rPr lang="ru-RU" sz="2000" dirty="0" smtClean="0">
                <a:latin typeface="Times New Roman" pitchFamily="18" charset="0"/>
                <a:cs typeface="Times New Roman" pitchFamily="18" charset="0"/>
              </a:rPr>
              <a:t>       Понятие  «проблемы энергетической  безопасности»  возникло  в  начале  двадцатого  века  и  было обусловлено необходимостью бесперебойного обеспечения вооруженных сил и оборонно-промышленного комплекса  страны  нефтью и нефтепродуктами. При этом,  первые  академические  исследования  вопросов  энергетической безопасности  датируются  60-ми  годами  прошлого  века,  которые  как  нельзя кстати пришлись на период нефтяного кризиса 70-х годов. Позже,  в  80-90-х  годах  интерес  ученых  к  энергетической  безопасности снизился  из-за  стабилизации  цен  на  нефть,  а  также  уменьшения  угрозы экономических эмбарго, восстановления хозяйственных связей, разрушенных во времена обретения независимости ряда стран. </a:t>
            </a:r>
          </a:p>
          <a:p>
            <a:r>
              <a:rPr lang="ru-RU" sz="2000" dirty="0" smtClean="0">
                <a:latin typeface="Times New Roman" pitchFamily="18" charset="0"/>
                <a:cs typeface="Times New Roman" pitchFamily="18" charset="0"/>
              </a:rPr>
              <a:t>      Вопросы энергетической безопасности вновь оказались в центре внимания в 2000-х годах вследствие возросших потребностей стран Азии, срывов газовых поставок  в  Европу,  а  также  необходимости  странам  проводить  политику декарбонизации энергетических систем ввиду изменения климата. </a:t>
            </a:r>
          </a:p>
          <a:p>
            <a:endParaRPr lang="ru-RU"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500042"/>
            <a:ext cx="8643998" cy="4524315"/>
          </a:xfrm>
          <a:prstGeom prst="rect">
            <a:avLst/>
          </a:prstGeom>
        </p:spPr>
        <p:txBody>
          <a:bodyPr wrap="square">
            <a:spAutoFit/>
          </a:bodyPr>
          <a:lstStyle/>
          <a:p>
            <a:r>
              <a:rPr lang="ru-RU" dirty="0" smtClean="0"/>
              <a:t>     В  западной  литературе  множество  исследователей  данной  сферы  2000-х </a:t>
            </a:r>
          </a:p>
          <a:p>
            <a:r>
              <a:rPr lang="ru-RU" dirty="0" smtClean="0"/>
              <a:t>годов  сформулировали  энергетическую  безопасность  как  «4Аs»,  то  есть </a:t>
            </a:r>
          </a:p>
          <a:p>
            <a:r>
              <a:rPr lang="ru-RU" dirty="0" err="1" smtClean="0"/>
              <a:t>availability</a:t>
            </a:r>
            <a:r>
              <a:rPr lang="ru-RU" dirty="0" smtClean="0"/>
              <a:t>  (доступность  ресурсов  в  геологическом  смысле),  </a:t>
            </a:r>
            <a:r>
              <a:rPr lang="ru-RU" dirty="0" err="1" smtClean="0"/>
              <a:t>accessibility</a:t>
            </a:r>
            <a:endParaRPr lang="ru-RU" dirty="0" smtClean="0"/>
          </a:p>
          <a:p>
            <a:r>
              <a:rPr lang="ru-RU" dirty="0" smtClean="0"/>
              <a:t>(возможность  доступа  к  ресурсам  в  геополитическом  смысле),  </a:t>
            </a:r>
            <a:r>
              <a:rPr lang="ru-RU" dirty="0" err="1" smtClean="0"/>
              <a:t>affordability</a:t>
            </a:r>
            <a:endParaRPr lang="ru-RU" dirty="0" smtClean="0"/>
          </a:p>
          <a:p>
            <a:r>
              <a:rPr lang="ru-RU" dirty="0" smtClean="0"/>
              <a:t>(приемлемость  поставок  в  финансово-экономическом  смысле),  </a:t>
            </a:r>
            <a:r>
              <a:rPr lang="ru-RU" dirty="0" err="1" smtClean="0"/>
              <a:t>acceptability</a:t>
            </a:r>
            <a:r>
              <a:rPr lang="ru-RU" dirty="0" smtClean="0"/>
              <a:t> </a:t>
            </a:r>
          </a:p>
          <a:p>
            <a:r>
              <a:rPr lang="ru-RU" dirty="0" smtClean="0"/>
              <a:t>(приемлемые условия поставок в социальном и экологическом смысле). Между </a:t>
            </a:r>
          </a:p>
          <a:p>
            <a:r>
              <a:rPr lang="ru-RU" dirty="0" smtClean="0"/>
              <a:t>тем,  возникают  некоторые  сомнения,  что  формула  «4Аs»  вряд  ли  поможет </a:t>
            </a:r>
          </a:p>
          <a:p>
            <a:r>
              <a:rPr lang="ru-RU" dirty="0" err="1" smtClean="0"/>
              <a:t>концептуализировать</a:t>
            </a:r>
            <a:r>
              <a:rPr lang="ru-RU" dirty="0" smtClean="0"/>
              <a:t>  «новую»  парадигму  энергетической  безопасности, </a:t>
            </a:r>
          </a:p>
          <a:p>
            <a:r>
              <a:rPr lang="ru-RU" dirty="0" smtClean="0"/>
              <a:t>поскольку,  распространено  общее  мнение,  что  энергетическая  безопасность </a:t>
            </a:r>
          </a:p>
          <a:p>
            <a:r>
              <a:rPr lang="ru-RU" dirty="0" smtClean="0"/>
              <a:t>означает разные вещи в разных ситуациях для разных людей.</a:t>
            </a:r>
          </a:p>
          <a:p>
            <a:r>
              <a:rPr lang="ru-RU" dirty="0" smtClean="0"/>
              <a:t>      Данное наблюдение имеет под собой логически обоснованное объяснение. </a:t>
            </a:r>
          </a:p>
          <a:p>
            <a:r>
              <a:rPr lang="ru-RU" dirty="0" smtClean="0"/>
              <a:t>Во-первых,  энергетическая  система  одной  страны  отличается  от  другой, </a:t>
            </a:r>
          </a:p>
          <a:p>
            <a:r>
              <a:rPr lang="ru-RU" dirty="0" smtClean="0"/>
              <a:t>соответственно, имеются разные проблемы и разные задачи по их решению. Во-</a:t>
            </a:r>
          </a:p>
          <a:p>
            <a:r>
              <a:rPr lang="ru-RU" dirty="0" smtClean="0"/>
              <a:t>вторых,  понятие  энергетическая  безопасность  распространяется  на  другие </a:t>
            </a:r>
          </a:p>
          <a:p>
            <a:r>
              <a:rPr lang="ru-RU" dirty="0" smtClean="0"/>
              <a:t>вопросы в области энергетики, начиная с энергетической бедности и заканчивая </a:t>
            </a:r>
          </a:p>
          <a:p>
            <a:r>
              <a:rPr lang="ru-RU" dirty="0" smtClean="0"/>
              <a:t>вопросами изменения климата. </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474345"/>
            <a:ext cx="8429684" cy="5632311"/>
          </a:xfrm>
          <a:prstGeom prst="rect">
            <a:avLst/>
          </a:prstGeom>
        </p:spPr>
        <p:txBody>
          <a:bodyPr wrap="square">
            <a:spAutoFit/>
          </a:bodyPr>
          <a:lstStyle/>
          <a:p>
            <a:r>
              <a:rPr lang="ru-RU" sz="2000" dirty="0" smtClean="0">
                <a:latin typeface="Times New Roman" pitchFamily="18" charset="0"/>
                <a:cs typeface="Times New Roman" pitchFamily="18" charset="0"/>
              </a:rPr>
              <a:t>       Казахстанскими учеными </a:t>
            </a:r>
            <a:r>
              <a:rPr lang="ru-RU" sz="2000" dirty="0" err="1" smtClean="0">
                <a:latin typeface="Times New Roman" pitchFamily="18" charset="0"/>
                <a:cs typeface="Times New Roman" pitchFamily="18" charset="0"/>
              </a:rPr>
              <a:t>Иватовой</a:t>
            </a:r>
            <a:r>
              <a:rPr lang="ru-RU" sz="2000" dirty="0" smtClean="0">
                <a:latin typeface="Times New Roman" pitchFamily="18" charset="0"/>
                <a:cs typeface="Times New Roman" pitchFamily="18" charset="0"/>
              </a:rPr>
              <a:t> Л.М. и </a:t>
            </a:r>
            <a:r>
              <a:rPr lang="ru-RU" sz="2000" dirty="0" err="1" smtClean="0">
                <a:latin typeface="Times New Roman" pitchFamily="18" charset="0"/>
                <a:cs typeface="Times New Roman" pitchFamily="18" charset="0"/>
              </a:rPr>
              <a:t>Уранхаевым</a:t>
            </a:r>
            <a:r>
              <a:rPr lang="ru-RU" sz="2000" dirty="0" smtClean="0">
                <a:latin typeface="Times New Roman" pitchFamily="18" charset="0"/>
                <a:cs typeface="Times New Roman" pitchFamily="18" charset="0"/>
              </a:rPr>
              <a:t> Н.Т. Была осуществлена систематизация  видов  энергетической по  определенны признакам. Так, согласно их классификации, энергетическая безопасность разделяется по территориальному признаку  на  такие  виды,  как  глобальная  энергетическая  безопасность, коллективная,  национальная,  региональная.  По  социальному  признаку; безопасность  общества,  государства,  населения  города,  села,  жилого  дома, персонала  предприятия,  отдельного  человека.  По  корпоративному  признаку; безопасность  экономики  страны,  группы  отраслей  экономики,  отдельной отрасли, группы предприятий, отдельного предприятия. Энергетическая безопасность на </a:t>
            </a:r>
            <a:r>
              <a:rPr lang="ru-RU" sz="2000" dirty="0" err="1" smtClean="0">
                <a:latin typeface="Times New Roman" pitchFamily="18" charset="0"/>
                <a:cs typeface="Times New Roman" pitchFamily="18" charset="0"/>
              </a:rPr>
              <a:t>мегауровне</a:t>
            </a:r>
            <a:r>
              <a:rPr lang="ru-RU" sz="2000" dirty="0" smtClean="0">
                <a:latin typeface="Times New Roman" pitchFamily="18" charset="0"/>
                <a:cs typeface="Times New Roman" pitchFamily="18" charset="0"/>
              </a:rPr>
              <a:t> представляет собой состояние </a:t>
            </a:r>
          </a:p>
          <a:p>
            <a:r>
              <a:rPr lang="ru-RU" sz="2000" dirty="0" smtClean="0">
                <a:latin typeface="Times New Roman" pitchFamily="18" charset="0"/>
                <a:cs typeface="Times New Roman" pitchFamily="18" charset="0"/>
              </a:rPr>
              <a:t>защищенности  планеты  Земля  от  глобальных  угроз  исчерпания  и  дефицита топливно-энергетических  ресурсов.  Для  сохранения  указанного  состояния мировое  сообщество  преследует  основную  стратегическую  цель, заключающуюся  в  сохранении  и  сбережении  невосполнимых  источников энергии  для  будущих  поколений  при  рациональном  текущем  потреблении энергии с учетом взаимозаменяемости энергоресурсов.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42852"/>
            <a:ext cx="8784976" cy="6232475"/>
          </a:xfrm>
          <a:prstGeom prst="rect">
            <a:avLst/>
          </a:prstGeom>
        </p:spPr>
        <p:txBody>
          <a:bodyPr wrap="square">
            <a:spAutoFit/>
          </a:bodyPr>
          <a:lstStyle/>
          <a:p>
            <a:r>
              <a:rPr lang="ru-RU" sz="1900" dirty="0" smtClean="0">
                <a:latin typeface="Times New Roman" pitchFamily="18" charset="0"/>
                <a:cs typeface="Times New Roman" pitchFamily="18" charset="0"/>
              </a:rPr>
              <a:t>        Международная энергетическая безопасность может формироваться также на  локальном  (региональном)  международном  уровне  в  целях  успешного решения внутренних проблем </a:t>
            </a:r>
            <a:r>
              <a:rPr lang="ru-RU" sz="1900" dirty="0" err="1" smtClean="0">
                <a:latin typeface="Times New Roman" pitchFamily="18" charset="0"/>
                <a:cs typeface="Times New Roman" pitchFamily="18" charset="0"/>
              </a:rPr>
              <a:t>энерго</a:t>
            </a:r>
            <a:r>
              <a:rPr lang="ru-RU" sz="1900" dirty="0" smtClean="0">
                <a:latin typeface="Times New Roman" pitchFamily="18" charset="0"/>
                <a:cs typeface="Times New Roman" pitchFamily="18" charset="0"/>
              </a:rPr>
              <a:t>- и </a:t>
            </a:r>
            <a:r>
              <a:rPr lang="ru-RU" sz="1900" dirty="0" err="1" smtClean="0">
                <a:latin typeface="Times New Roman" pitchFamily="18" charset="0"/>
                <a:cs typeface="Times New Roman" pitchFamily="18" charset="0"/>
              </a:rPr>
              <a:t>топливообеспечения</a:t>
            </a:r>
            <a:r>
              <a:rPr lang="ru-RU" sz="1900" dirty="0" smtClean="0">
                <a:latin typeface="Times New Roman" pitchFamily="18" charset="0"/>
                <a:cs typeface="Times New Roman" pitchFamily="18" charset="0"/>
              </a:rPr>
              <a:t> в настоящее время и с учетом перспектив развития. </a:t>
            </a:r>
          </a:p>
          <a:p>
            <a:r>
              <a:rPr lang="ru-RU" sz="1900" dirty="0" smtClean="0">
                <a:latin typeface="Times New Roman" pitchFamily="18" charset="0"/>
                <a:cs typeface="Times New Roman" pitchFamily="18" charset="0"/>
              </a:rPr>
              <a:t>        На  </a:t>
            </a:r>
            <a:r>
              <a:rPr lang="ru-RU" sz="1900" dirty="0" err="1" smtClean="0">
                <a:latin typeface="Times New Roman" pitchFamily="18" charset="0"/>
                <a:cs typeface="Times New Roman" pitchFamily="18" charset="0"/>
              </a:rPr>
              <a:t>макроуровне</a:t>
            </a:r>
            <a:r>
              <a:rPr lang="ru-RU" sz="1900" dirty="0" smtClean="0">
                <a:latin typeface="Times New Roman" pitchFamily="18" charset="0"/>
                <a:cs typeface="Times New Roman" pitchFamily="18" charset="0"/>
              </a:rPr>
              <a:t>  энергетическая  безопасность  предполагает  обеспечение устойчивого  функционирования  топливно-энергетического  комплекса, снабжение его продукцией национального хозяйства и достижение стабильности экспортных  поставок  без  ущерба  экономике  в  топливно-энергетических ресурсах. </a:t>
            </a:r>
          </a:p>
          <a:p>
            <a:r>
              <a:rPr lang="ru-RU" sz="1900" dirty="0">
                <a:latin typeface="Times New Roman" pitchFamily="18" charset="0"/>
                <a:cs typeface="Times New Roman" pitchFamily="18" charset="0"/>
              </a:rPr>
              <a:t>        Проблемы  обеспечения  энергетической  безопасности  на  </a:t>
            </a:r>
            <a:r>
              <a:rPr lang="ru-RU" sz="1900" dirty="0" err="1">
                <a:latin typeface="Times New Roman" pitchFamily="18" charset="0"/>
                <a:cs typeface="Times New Roman" pitchFamily="18" charset="0"/>
              </a:rPr>
              <a:t>мезоуровне</a:t>
            </a:r>
            <a:r>
              <a:rPr lang="ru-RU" sz="1900" dirty="0">
                <a:latin typeface="Times New Roman" pitchFamily="18" charset="0"/>
                <a:cs typeface="Times New Roman" pitchFamily="18" charset="0"/>
              </a:rPr>
              <a:t> связаны  с  неравномерностью  географического  размещения  запасов  топливно-энергетических  ресурсов  в  совокупности  с  социально-экономической, географической,  природно-климатической  спецификой  функционирования территориальных  образований,  которые  создают  трудности  своевременного  и полного обеспечения экономики и населения энергоресурсами. </a:t>
            </a:r>
            <a:r>
              <a:rPr lang="ru-RU" sz="1900" dirty="0" err="1">
                <a:latin typeface="Times New Roman" pitchFamily="18" charset="0"/>
                <a:cs typeface="Times New Roman" pitchFamily="18" charset="0"/>
              </a:rPr>
              <a:t>Наноуровень</a:t>
            </a:r>
            <a:r>
              <a:rPr lang="ru-RU" sz="1900" dirty="0">
                <a:latin typeface="Times New Roman" pitchFamily="18" charset="0"/>
                <a:cs typeface="Times New Roman" pitchFamily="18" charset="0"/>
              </a:rPr>
              <a:t>  –  характеризуется  необходимостью  достижения  состояния полной и своевременной обеспеченности энергоресурсами отдельной личности, а  микроуровень  предполагает  управление  энергетической  безопасностью </a:t>
            </a:r>
            <a:r>
              <a:rPr lang="ru-RU" sz="1900" dirty="0" smtClean="0">
                <a:latin typeface="Times New Roman" pitchFamily="18" charset="0"/>
                <a:cs typeface="Times New Roman" pitchFamily="18" charset="0"/>
              </a:rPr>
              <a:t> предприятия  </a:t>
            </a:r>
            <a:r>
              <a:rPr lang="ru-RU" sz="1900" dirty="0">
                <a:latin typeface="Times New Roman" pitchFamily="18" charset="0"/>
                <a:cs typeface="Times New Roman" pitchFamily="18" charset="0"/>
              </a:rPr>
              <a:t>в  целях  формирования  состояния  защищенности  от  угроз надежному  топливо-  и  энергоснабжению,  при  котором  обеспечивается стабильность  его  функционирования,  финансово-коммерческий  успех  и социальное развитие</a:t>
            </a:r>
            <a:r>
              <a:rPr lang="ru-RU" sz="1900" dirty="0" smtClean="0">
                <a:latin typeface="Times New Roman" pitchFamily="18" charset="0"/>
                <a:cs typeface="Times New Roman" pitchFamily="18" charset="0"/>
              </a:rPr>
              <a:t>.</a:t>
            </a:r>
            <a:endParaRPr lang="ru-RU" sz="19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78" y="49097"/>
            <a:ext cx="9144000" cy="6817251"/>
          </a:xfrm>
          <a:prstGeom prst="rect">
            <a:avLst/>
          </a:prstGeom>
        </p:spPr>
        <p:txBody>
          <a:bodyPr wrap="square">
            <a:spAutoFit/>
          </a:bodyPr>
          <a:lstStyle/>
          <a:p>
            <a:r>
              <a:rPr lang="ru-RU" sz="1900" b="1" i="1" dirty="0" smtClean="0"/>
              <a:t>По </a:t>
            </a:r>
            <a:r>
              <a:rPr lang="ru-RU" sz="1900" b="1" i="1" dirty="0"/>
              <a:t>данным Международного энергетического агентства, Казахстан по разведанным запасам нефти занимает 10-е место (39,8 млрд. </a:t>
            </a:r>
            <a:r>
              <a:rPr lang="ru-RU" sz="1900" dirty="0"/>
              <a:t>баррелей), по уровню нефтедобычи – 17-е, по объему разведанных запасов газа и газового конденсата – 15-е </a:t>
            </a:r>
            <a:r>
              <a:rPr lang="ru-RU" sz="1900" b="1" i="1" dirty="0"/>
              <a:t>место в мире (3 трлн. </a:t>
            </a:r>
            <a:r>
              <a:rPr lang="ru-RU" sz="1900" dirty="0"/>
              <a:t>куб. м), по запасам энергетического угля (34 млрд. т) и объему добычи – 9-е место в мире [4; </a:t>
            </a:r>
            <a:r>
              <a:rPr lang="ru-RU" sz="1900" dirty="0" smtClean="0"/>
              <a:t>182</a:t>
            </a:r>
          </a:p>
          <a:p>
            <a:r>
              <a:rPr lang="ru-RU" sz="1900" b="1" i="1" dirty="0"/>
              <a:t>Природный газ является важным фактором формирования энергетического рынка РК. </a:t>
            </a:r>
            <a:r>
              <a:rPr lang="ru-RU" sz="1900" dirty="0"/>
              <a:t>Его разведанные запасы составляют </a:t>
            </a:r>
            <a:r>
              <a:rPr lang="ru-RU" sz="1900" b="1" i="1" dirty="0" smtClean="0"/>
              <a:t>3 </a:t>
            </a:r>
            <a:r>
              <a:rPr lang="ru-RU" sz="1900" b="1" i="1" dirty="0"/>
              <a:t>трлн. </a:t>
            </a:r>
            <a:r>
              <a:rPr lang="ru-RU" sz="1900" dirty="0" smtClean="0"/>
              <a:t>М. и занимает 15 место  в мире, </a:t>
            </a:r>
            <a:r>
              <a:rPr lang="ru-RU" sz="1900" dirty="0"/>
              <a:t>а потенциальные ресурсы природного газа в РК оцениваются в 10 трлн. 3 м , 90,2% из которых связаны с </a:t>
            </a:r>
            <a:r>
              <a:rPr lang="ru-RU" sz="1900" b="1" i="1" dirty="0"/>
              <a:t>Прикаспийской впадиной. </a:t>
            </a:r>
            <a:r>
              <a:rPr lang="ru-RU" sz="1900" dirty="0"/>
              <a:t>Учтенные запасы газа промышленных категорий А+В+С 1 , сосредоточенные в 94 месторождениях, 3 </a:t>
            </a:r>
            <a:r>
              <a:rPr lang="ru-RU" sz="1900" b="1" i="1" dirty="0"/>
              <a:t>составили 1850,7 млрд. </a:t>
            </a:r>
            <a:r>
              <a:rPr lang="ru-RU" sz="1900" dirty="0"/>
              <a:t>м . Запасы конденсата учтены на 42 месторождениях, где остаточные запасы категорий А+В+С 1 составляют 688,08 </a:t>
            </a:r>
            <a:r>
              <a:rPr lang="ru-RU" sz="1900" dirty="0" err="1"/>
              <a:t>млн.т</a:t>
            </a:r>
            <a:r>
              <a:rPr lang="ru-RU" sz="1900" dirty="0"/>
              <a:t> [10; 100</a:t>
            </a:r>
            <a:r>
              <a:rPr lang="ru-RU" sz="1900" dirty="0" smtClean="0"/>
              <a:t>].</a:t>
            </a:r>
          </a:p>
          <a:p>
            <a:r>
              <a:rPr lang="ru-RU" sz="1900" b="1" i="1" dirty="0"/>
              <a:t>Атомная энергетика (доля в мировой энергетике – 16%). </a:t>
            </a:r>
            <a:r>
              <a:rPr lang="ru-RU" sz="1900" dirty="0"/>
              <a:t>Она удостоилась мирового признания как энергетический источник, исключающий загрязнение атмосферы и имеющий почти нулевые выбросы парниковых газов, стабильную цену и надежность энергоснабжения, все это при условии, что весь цикл ядерного процесса протекает нормально при должном технологическом обслуживании.</a:t>
            </a:r>
          </a:p>
          <a:p>
            <a:r>
              <a:rPr lang="ru-RU" sz="1900" dirty="0"/>
              <a:t>К недостаткам атомной энергетики относятся:</a:t>
            </a:r>
          </a:p>
          <a:p>
            <a:pPr marL="342900" indent="-342900">
              <a:buFont typeface="Arial" panose="020B0604020202020204" pitchFamily="34" charset="0"/>
              <a:buChar char="•"/>
            </a:pPr>
            <a:r>
              <a:rPr lang="ru-RU" sz="1900" dirty="0"/>
              <a:t>очень высокие затраты на оборудование;</a:t>
            </a:r>
          </a:p>
          <a:p>
            <a:pPr marL="342900" indent="-342900">
              <a:buFont typeface="Arial" panose="020B0604020202020204" pitchFamily="34" charset="0"/>
              <a:buChar char="•"/>
            </a:pPr>
            <a:r>
              <a:rPr lang="ru-RU" sz="1900" dirty="0"/>
              <a:t>атомные станции при сегодняшних технологиях обычно используются только для производства электроэнергии;</a:t>
            </a:r>
          </a:p>
          <a:p>
            <a:pPr marL="342900" indent="-342900">
              <a:buFont typeface="Arial" panose="020B0604020202020204" pitchFamily="34" charset="0"/>
              <a:buChar char="•"/>
            </a:pPr>
            <a:r>
              <a:rPr lang="ru-RU" sz="1900" dirty="0"/>
              <a:t>возможны при низких технологиях риски крупных аварий;</a:t>
            </a:r>
          </a:p>
          <a:p>
            <a:pPr marL="342900" indent="-342900">
              <a:buFont typeface="Arial" panose="020B0604020202020204" pitchFamily="34" charset="0"/>
              <a:buChar char="•"/>
            </a:pPr>
            <a:r>
              <a:rPr lang="ru-RU" sz="1900" dirty="0"/>
              <a:t>несовершенные технологии хранения и захоронения радиоактивных отходов</a:t>
            </a:r>
            <a:r>
              <a:rPr lang="ru-RU" sz="1900" dirty="0" smtClean="0"/>
              <a:t>.</a:t>
            </a:r>
            <a:endParaRPr lang="ru-RU" sz="1900" dirty="0"/>
          </a:p>
        </p:txBody>
      </p:sp>
    </p:spTree>
    <p:extLst>
      <p:ext uri="{BB962C8B-B14F-4D97-AF65-F5344CB8AC3E}">
        <p14:creationId xmlns:p14="http://schemas.microsoft.com/office/powerpoint/2010/main" val="1733219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142852"/>
            <a:ext cx="8286808" cy="5940088"/>
          </a:xfrm>
          <a:prstGeom prst="rect">
            <a:avLst/>
          </a:prstGeom>
        </p:spPr>
        <p:txBody>
          <a:bodyPr wrap="square">
            <a:spAutoFit/>
          </a:bodyPr>
          <a:lstStyle/>
          <a:p>
            <a:r>
              <a:rPr lang="ru-RU" sz="1900" b="1" i="1" dirty="0" smtClean="0"/>
              <a:t>В </a:t>
            </a:r>
            <a:r>
              <a:rPr lang="ru-RU" sz="1900" b="1" i="1" dirty="0"/>
              <a:t>настоящее время отмеченные недостатки сдерживают развитие атомной энергетики. </a:t>
            </a:r>
            <a:r>
              <a:rPr lang="ru-RU" sz="1900" dirty="0"/>
              <a:t>Вместе с тем уже в 30 странах мира функционируют 440 ядерных реакторов, из которых 104 – в США, 59 во Франции, 54 в Японии, 31 – в России, 19 в Германии. Сегодня в разных странах строят еще около 30 реакторов, из них 9 – в Индии, по 4 в России и Китае, 2 в Японии, 1 – в Ираке. Достоверные мировые запасы урана, необходимые для развития атомной энергетики, оцениваются в 1,5 млн. т. Основные запасы урана сосредоточены, %: в СНГ 33; Австралия 23; ЮАР и Намибия 16; Канада – 11; США 9; остальные страны – 8 [9; 40].</a:t>
            </a:r>
          </a:p>
          <a:p>
            <a:r>
              <a:rPr lang="ru-RU" sz="1900" b="1" i="1" dirty="0"/>
              <a:t>В РК уранодобывающая промышленность является одной из стратегически важных отраслей экономики. </a:t>
            </a:r>
            <a:r>
              <a:rPr lang="ru-RU" sz="1900" dirty="0"/>
              <a:t>Согласно информации Национальной атомной компании </a:t>
            </a:r>
            <a:r>
              <a:rPr lang="ru-RU" sz="1900" dirty="0" err="1"/>
              <a:t>Казатомпром</a:t>
            </a:r>
            <a:r>
              <a:rPr lang="ru-RU" sz="1900" dirty="0"/>
              <a:t>, в Казахстане сосредоточено около 19 % мировых разведанных запасов урана [12]. Анализ развития данной отрасли в Казахстане за последние годы показывает ее стремительный рост.</a:t>
            </a:r>
          </a:p>
          <a:p>
            <a:r>
              <a:rPr lang="ru-RU" sz="1900" b="1" i="1" dirty="0"/>
              <a:t>Уголь (доля в мировой энергетике – 23, 7%). </a:t>
            </a:r>
            <a:r>
              <a:rPr lang="ru-RU" sz="1900" dirty="0"/>
              <a:t>Самый распространенный в мире вид ископаемого топлива</a:t>
            </a:r>
            <a:r>
              <a:rPr lang="ru-RU" sz="1900" dirty="0" smtClean="0"/>
              <a:t>. </a:t>
            </a:r>
            <a:r>
              <a:rPr lang="ru-RU" sz="1900" dirty="0"/>
              <a:t>П</a:t>
            </a:r>
            <a:r>
              <a:rPr lang="ru-RU" sz="1900" dirty="0" smtClean="0"/>
              <a:t>о </a:t>
            </a:r>
            <a:r>
              <a:rPr lang="ru-RU" sz="1900" dirty="0"/>
              <a:t>запасам энергетического угля (34 млрд. т) и объему добычи – 9-е место в мире </a:t>
            </a:r>
            <a:r>
              <a:rPr lang="ru-RU" sz="1900" dirty="0" smtClean="0"/>
              <a:t> </a:t>
            </a:r>
            <a:r>
              <a:rPr lang="ru-RU" sz="1900" dirty="0"/>
              <a:t>Уголь обладает высоким значением чистого выхода полезной энергии при производстве электричества, выработке тепла для производственных процессов и отопления </a:t>
            </a:r>
            <a:r>
              <a:rPr lang="ru-RU" sz="1900" dirty="0" smtClean="0"/>
              <a:t>домов</a:t>
            </a:r>
          </a:p>
        </p:txBody>
      </p:sp>
    </p:spTree>
    <p:extLst>
      <p:ext uri="{BB962C8B-B14F-4D97-AF65-F5344CB8AC3E}">
        <p14:creationId xmlns:p14="http://schemas.microsoft.com/office/powerpoint/2010/main" val="3510207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142852"/>
            <a:ext cx="8286808" cy="3170099"/>
          </a:xfrm>
          <a:prstGeom prst="rect">
            <a:avLst/>
          </a:prstGeom>
        </p:spPr>
        <p:txBody>
          <a:bodyPr wrap="square">
            <a:spAutoFit/>
          </a:bodyPr>
          <a:lstStyle/>
          <a:p>
            <a:r>
              <a:rPr lang="ru-RU" sz="2000" dirty="0" smtClean="0"/>
              <a:t>Начиная </a:t>
            </a:r>
            <a:r>
              <a:rPr lang="ru-RU" sz="2000" dirty="0"/>
              <a:t>с 90-х годов по инициативе ЮНЕСКО, при </a:t>
            </a:r>
            <a:r>
              <a:rPr lang="ru-RU" sz="2000" dirty="0" err="1"/>
              <a:t>подцержке</a:t>
            </a:r>
            <a:r>
              <a:rPr lang="ru-RU" sz="2000" dirty="0"/>
              <a:t> государств – членов ООН и заинтересованных организаций проводятся мероприятия по продвижению </a:t>
            </a:r>
            <a:r>
              <a:rPr lang="ru-RU" sz="2000" b="1" i="1" dirty="0"/>
              <a:t>нетрадиционных и возобновляемых источников энергии. </a:t>
            </a:r>
            <a:r>
              <a:rPr lang="ru-RU" sz="2000" dirty="0"/>
              <a:t>Дело в том, что потенциал возобновляемых источников огромен. Запасы ветра в мире оцениваются в 170 трлн. кВт час в год, что в 8 раз превышает нынешнее мировое потребление. Запасы энергии ветра более чем в сто раз превышают запасы гидроэнергии всех рек планеты. В то же время количество солнечной энергии, поступающей на землю каждую минуту, достаточно для того, что бы удовлетворить все потребности человечества в энергии в течение </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825894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142852"/>
            <a:ext cx="8786874" cy="5632311"/>
          </a:xfrm>
          <a:prstGeom prst="rect">
            <a:avLst/>
          </a:prstGeom>
        </p:spPr>
        <p:txBody>
          <a:bodyPr wrap="square">
            <a:spAutoFit/>
          </a:bodyPr>
          <a:lstStyle/>
          <a:p>
            <a:r>
              <a:rPr lang="ru-RU" sz="2000" dirty="0" smtClean="0">
                <a:latin typeface="Times New Roman" pitchFamily="18" charset="0"/>
                <a:cs typeface="Times New Roman" pitchFamily="18" charset="0"/>
              </a:rPr>
              <a:t>      В  мировом  сообществе распространена  дефиниция,  которая  представлена Мировым  энергетическим  советом:  энергетическая  безопасность  –  это уверенность в том, что энергия будет иметься в распоряжении в том количестве и того качества, которое требуется при данных экономических условиях. То есть,  возможность  топливно-энергетического  комплекса  государства  отвечать потребностям  своей  экономики  в  энергии  путем  производства  топлива  и электричества требуемого количества и качества, поставляя по приемлемой цене для  обеспечения  нормального  функционирования  экономики  и  ее  развития, существования нации и защиты своих интересов.</a:t>
            </a:r>
          </a:p>
          <a:p>
            <a:r>
              <a:rPr lang="ru-RU" sz="2000" dirty="0" smtClean="0">
                <a:latin typeface="Times New Roman" pitchFamily="18" charset="0"/>
                <a:cs typeface="Times New Roman" pitchFamily="18" charset="0"/>
              </a:rPr>
              <a:t>       В  официальном  толковании  казахстанского  законодательства </a:t>
            </a:r>
          </a:p>
          <a:p>
            <a:r>
              <a:rPr lang="ru-RU" sz="2000" dirty="0" smtClean="0">
                <a:latin typeface="Times New Roman" pitchFamily="18" charset="0"/>
                <a:cs typeface="Times New Roman" pitchFamily="18" charset="0"/>
              </a:rPr>
              <a:t>энергетическая  безопасность  является  одной  из  составляющей  экономической безопасности  и  понимается  как  «…состояние  защищенности  топливно-энергетического,  нефтегазового  и  атомно-энергетического  комплексов экономики  от  реальных  и  потенциальных  угроз,  при  котором  государство способно обеспечить энергетическую независимость и их устойчивое развитие для удовлетворения потребностей общества и государства в энергоресурсах».</a:t>
            </a:r>
            <a:endParaRPr lang="ru-RU" sz="20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222</TotalTime>
  <Words>1061</Words>
  <Application>Microsoft Office PowerPoint</Application>
  <PresentationFormat>Экран (4:3)</PresentationFormat>
  <Paragraphs>72</Paragraphs>
  <Slides>16</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16</vt:i4>
      </vt:variant>
    </vt:vector>
  </HeadingPairs>
  <TitlesOfParts>
    <vt:vector size="21" baseType="lpstr">
      <vt:lpstr>Arial</vt:lpstr>
      <vt:lpstr>Calibri</vt:lpstr>
      <vt:lpstr>system-ui</vt:lpstr>
      <vt:lpstr>Times New Roman</vt:lpstr>
      <vt:lpstr>Тема Office</vt:lpstr>
      <vt:lpstr>7 Государственное управление энергетической безопасностью</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Дәріс. Елдің энергетикалық қауіпсіздігін мемлекеттік басқару</dc:title>
  <dc:creator>Lenovo</dc:creator>
  <cp:lastModifiedBy>Pchelp</cp:lastModifiedBy>
  <cp:revision>25</cp:revision>
  <dcterms:created xsi:type="dcterms:W3CDTF">2020-02-23T04:21:31Z</dcterms:created>
  <dcterms:modified xsi:type="dcterms:W3CDTF">2024-09-07T07:05:54Z</dcterms:modified>
</cp:coreProperties>
</file>